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9" r:id="rId2"/>
    <p:sldId id="268" r:id="rId3"/>
    <p:sldId id="257" r:id="rId4"/>
    <p:sldId id="261" r:id="rId5"/>
    <p:sldId id="272" r:id="rId6"/>
    <p:sldId id="273" r:id="rId7"/>
    <p:sldId id="274" r:id="rId8"/>
    <p:sldId id="275" r:id="rId9"/>
    <p:sldId id="276" r:id="rId10"/>
    <p:sldId id="271" r:id="rId11"/>
    <p:sldId id="279" r:id="rId12"/>
    <p:sldId id="277" r:id="rId13"/>
    <p:sldId id="262" r:id="rId14"/>
    <p:sldId id="263" r:id="rId15"/>
    <p:sldId id="278" r:id="rId16"/>
    <p:sldId id="281" r:id="rId17"/>
    <p:sldId id="282" r:id="rId18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나눔스퀘어라운드 Regular" panose="020B0600000101010101" pitchFamily="50" charset="-127"/>
      <p:regular r:id="rId23"/>
    </p:embeddedFont>
    <p:embeddedFont>
      <p:font typeface="Nanum Gothic" panose="020B0600000101010101" charset="-127"/>
      <p:regular r:id="rId24"/>
      <p:bold r:id="rId25"/>
    </p:embeddedFont>
    <p:embeddedFont>
      <p:font typeface="나눔스퀘어라운드 Light" panose="020B0600000101010101" pitchFamily="50" charset="-127"/>
      <p:regular r:id="rId26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355F77"/>
    <a:srgbClr val="E6E6E6"/>
    <a:srgbClr val="6A6A6A"/>
    <a:srgbClr val="9FC5E8"/>
    <a:srgbClr val="91D2E1"/>
    <a:srgbClr val="96D4E2"/>
    <a:srgbClr val="95BEE3"/>
    <a:srgbClr val="6CC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776B3-8B44-4F55-9D63-89962CC11562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2D83D-3B8C-49DB-B835-9EA687927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8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rgbClr val="6CC2D6">
                <a:lumMod val="75000"/>
              </a:srgbClr>
            </a:gs>
            <a:gs pos="100000">
              <a:srgbClr val="96D4E2">
                <a:lumMod val="39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0668000" y="25962"/>
            <a:ext cx="1515035" cy="364751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defRPr>
            </a:lvl1pPr>
          </a:lstStyle>
          <a:p>
            <a:r>
              <a:rPr lang="en-US" altLang="ko-KR" dirty="0" smtClean="0"/>
              <a:t>POSCO Big Data 9</a:t>
            </a:r>
            <a:r>
              <a:rPr lang="en-US" altLang="ko-KR" baseline="30000" dirty="0" smtClean="0"/>
              <a:t>th</a:t>
            </a:r>
            <a:r>
              <a:rPr lang="en-US" altLang="ko-KR" dirty="0" smtClean="0"/>
              <a:t> A2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8" name="직각 삼각형 7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94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5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2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23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3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64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CC2D6"/>
            </a:gs>
            <a:gs pos="100000">
              <a:srgbClr val="96D4E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AAD7D-6E65-44B3-8ABD-34CE7F0EADF3}" type="datetimeFigureOut">
              <a:rPr lang="ko-KR" altLang="en-US" smtClean="0"/>
              <a:t>2020-05-26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64456-44E9-4651-8217-D96424C718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7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1D2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2390" y="1305342"/>
            <a:ext cx="10141974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 분류 기준 재정의 및 </a:t>
            </a:r>
            <a:r>
              <a:rPr lang="ko-KR" altLang="en-US" sz="4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보완을 통한</a:t>
            </a:r>
            <a:endParaRPr lang="en-US" altLang="ko-KR" sz="4400" b="1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포빅</a:t>
            </a:r>
            <a:r>
              <a:rPr lang="ko-KR" altLang="en-US" sz="4400" b="1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생명 수익 극대화 전략</a:t>
            </a:r>
            <a:endParaRPr lang="en-US" altLang="ko-KR" sz="4400" b="1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0855" y="5852160"/>
            <a:ext cx="459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강지영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김범수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김효진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배향운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양혜지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정지성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최지영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24" y="4065805"/>
            <a:ext cx="1704948" cy="17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104;p18"/>
          <p:cNvCxnSpPr>
            <a:endCxn id="68" idx="0"/>
          </p:cNvCxnSpPr>
          <p:nvPr/>
        </p:nvCxnSpPr>
        <p:spPr>
          <a:xfrm flipH="1">
            <a:off x="3867858" y="5036500"/>
            <a:ext cx="5527" cy="35714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6;p18"/>
          <p:cNvSpPr/>
          <p:nvPr/>
        </p:nvSpPr>
        <p:spPr>
          <a:xfrm>
            <a:off x="7231557" y="3177043"/>
            <a:ext cx="1373722" cy="546248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00" tIns="13700" rIns="13700" bIns="13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위험도 산출 </a:t>
            </a:r>
            <a:endParaRPr sz="1200" b="1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모델 부적합</a:t>
            </a:r>
            <a:endParaRPr sz="1200" b="1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" name="Google Shape;107;p18"/>
          <p:cNvSpPr/>
          <p:nvPr/>
        </p:nvSpPr>
        <p:spPr>
          <a:xfrm>
            <a:off x="1569348" y="1260981"/>
            <a:ext cx="336436" cy="273299"/>
          </a:xfrm>
          <a:prstGeom prst="ellipse">
            <a:avLst/>
          </a:prstGeom>
          <a:solidFill>
            <a:srgbClr val="81C0E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Google Shape;108;p18"/>
          <p:cNvSpPr/>
          <p:nvPr/>
        </p:nvSpPr>
        <p:spPr>
          <a:xfrm>
            <a:off x="1136629" y="1798715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보험 유형 선택</a:t>
            </a:r>
            <a:endParaRPr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4" name="Google Shape;109;p18"/>
          <p:cNvCxnSpPr>
            <a:stCxn id="13" idx="3"/>
          </p:cNvCxnSpPr>
          <p:nvPr/>
        </p:nvCxnSpPr>
        <p:spPr>
          <a:xfrm>
            <a:off x="2338679" y="1993779"/>
            <a:ext cx="914318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10;p18"/>
          <p:cNvSpPr/>
          <p:nvPr/>
        </p:nvSpPr>
        <p:spPr>
          <a:xfrm>
            <a:off x="3270586" y="1798715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상품 선택</a:t>
            </a:r>
            <a:endParaRPr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6" name="Google Shape;111;p18"/>
          <p:cNvCxnSpPr/>
          <p:nvPr/>
        </p:nvCxnSpPr>
        <p:spPr>
          <a:xfrm>
            <a:off x="3871585" y="2188888"/>
            <a:ext cx="0" cy="35890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12;p18"/>
          <p:cNvSpPr/>
          <p:nvPr/>
        </p:nvSpPr>
        <p:spPr>
          <a:xfrm>
            <a:off x="3150387" y="2547846"/>
            <a:ext cx="1442397" cy="468207"/>
          </a:xfrm>
          <a:prstGeom prst="flowChartDecision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상품 유형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8" name="Google Shape;113;p18"/>
          <p:cNvSpPr/>
          <p:nvPr/>
        </p:nvSpPr>
        <p:spPr>
          <a:xfrm>
            <a:off x="3270586" y="3276146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가입자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정보 입력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19" name="Google Shape;114;p18"/>
          <p:cNvCxnSpPr>
            <a:endCxn id="18" idx="0"/>
          </p:cNvCxnSpPr>
          <p:nvPr/>
        </p:nvCxnSpPr>
        <p:spPr>
          <a:xfrm>
            <a:off x="3871611" y="3005653"/>
            <a:ext cx="0" cy="27049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115;p18"/>
          <p:cNvCxnSpPr>
            <a:stCxn id="17" idx="1"/>
          </p:cNvCxnSpPr>
          <p:nvPr/>
        </p:nvCxnSpPr>
        <p:spPr>
          <a:xfrm rot="10800000">
            <a:off x="2963516" y="2781949"/>
            <a:ext cx="18687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16;p18"/>
          <p:cNvCxnSpPr/>
          <p:nvPr/>
        </p:nvCxnSpPr>
        <p:spPr>
          <a:xfrm>
            <a:off x="2964992" y="2789714"/>
            <a:ext cx="0" cy="684125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117;p18"/>
          <p:cNvCxnSpPr>
            <a:endCxn id="18" idx="1"/>
          </p:cNvCxnSpPr>
          <p:nvPr/>
        </p:nvCxnSpPr>
        <p:spPr>
          <a:xfrm>
            <a:off x="2972146" y="3471209"/>
            <a:ext cx="298440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3" name="Google Shape;118;p18"/>
          <p:cNvGrpSpPr/>
          <p:nvPr/>
        </p:nvGrpSpPr>
        <p:grpSpPr>
          <a:xfrm>
            <a:off x="4489008" y="2778677"/>
            <a:ext cx="344187" cy="693550"/>
            <a:chOff x="2878689" y="1835681"/>
            <a:chExt cx="257700" cy="639900"/>
          </a:xfrm>
        </p:grpSpPr>
        <p:cxnSp>
          <p:nvCxnSpPr>
            <p:cNvPr id="24" name="Google Shape;119;p18"/>
            <p:cNvCxnSpPr/>
            <p:nvPr/>
          </p:nvCxnSpPr>
          <p:spPr>
            <a:xfrm rot="10800000">
              <a:off x="2962650" y="1838750"/>
              <a:ext cx="16470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20;p18"/>
            <p:cNvCxnSpPr/>
            <p:nvPr/>
          </p:nvCxnSpPr>
          <p:spPr>
            <a:xfrm>
              <a:off x="3125202" y="1835681"/>
              <a:ext cx="0" cy="63990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21;p18"/>
            <p:cNvCxnSpPr/>
            <p:nvPr/>
          </p:nvCxnSpPr>
          <p:spPr>
            <a:xfrm rot="10800000">
              <a:off x="2878689" y="2474750"/>
              <a:ext cx="257700" cy="0"/>
            </a:xfrm>
            <a:prstGeom prst="straightConnector1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7" name="Google Shape;122;p18"/>
          <p:cNvSpPr/>
          <p:nvPr/>
        </p:nvSpPr>
        <p:spPr>
          <a:xfrm>
            <a:off x="3270586" y="3936838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가입자 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정보 전달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28" name="Google Shape;123;p18"/>
          <p:cNvCxnSpPr/>
          <p:nvPr/>
        </p:nvCxnSpPr>
        <p:spPr>
          <a:xfrm>
            <a:off x="3871585" y="3666318"/>
            <a:ext cx="0" cy="27049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24;p18"/>
          <p:cNvCxnSpPr>
            <a:stCxn id="27" idx="2"/>
          </p:cNvCxnSpPr>
          <p:nvPr/>
        </p:nvCxnSpPr>
        <p:spPr>
          <a:xfrm>
            <a:off x="3871611" y="4326964"/>
            <a:ext cx="0" cy="176469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25;p18"/>
          <p:cNvCxnSpPr/>
          <p:nvPr/>
        </p:nvCxnSpPr>
        <p:spPr>
          <a:xfrm>
            <a:off x="3865950" y="4501113"/>
            <a:ext cx="1414135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126;p18"/>
          <p:cNvCxnSpPr/>
          <p:nvPr/>
        </p:nvCxnSpPr>
        <p:spPr>
          <a:xfrm rot="10800000">
            <a:off x="5274537" y="1993694"/>
            <a:ext cx="0" cy="2509511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127;p18"/>
          <p:cNvSpPr/>
          <p:nvPr/>
        </p:nvSpPr>
        <p:spPr>
          <a:xfrm>
            <a:off x="6464047" y="1798715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심사 시작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3" name="Google Shape;128;p18"/>
          <p:cNvCxnSpPr>
            <a:endCxn id="32" idx="1"/>
          </p:cNvCxnSpPr>
          <p:nvPr/>
        </p:nvCxnSpPr>
        <p:spPr>
          <a:xfrm>
            <a:off x="5279959" y="1993779"/>
            <a:ext cx="1184088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29;p18"/>
          <p:cNvSpPr/>
          <p:nvPr/>
        </p:nvSpPr>
        <p:spPr>
          <a:xfrm>
            <a:off x="6343850" y="2547846"/>
            <a:ext cx="1442397" cy="468207"/>
          </a:xfrm>
          <a:prstGeom prst="flowChartDecision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위험도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5" name="Google Shape;130;p18"/>
          <p:cNvCxnSpPr/>
          <p:nvPr/>
        </p:nvCxnSpPr>
        <p:spPr>
          <a:xfrm>
            <a:off x="7063358" y="2188888"/>
            <a:ext cx="0" cy="35890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131;p18"/>
          <p:cNvSpPr/>
          <p:nvPr/>
        </p:nvSpPr>
        <p:spPr>
          <a:xfrm>
            <a:off x="1136629" y="3936822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검사 진행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37" name="Google Shape;132;p18"/>
          <p:cNvCxnSpPr>
            <a:stCxn id="34" idx="2"/>
            <a:endCxn id="38" idx="0"/>
          </p:cNvCxnSpPr>
          <p:nvPr/>
        </p:nvCxnSpPr>
        <p:spPr>
          <a:xfrm>
            <a:off x="7065049" y="3016053"/>
            <a:ext cx="7945" cy="1100915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33;p18"/>
          <p:cNvSpPr/>
          <p:nvPr/>
        </p:nvSpPr>
        <p:spPr>
          <a:xfrm>
            <a:off x="6471803" y="4116994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보험료 산정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9" name="Google Shape;134;p18"/>
          <p:cNvSpPr/>
          <p:nvPr/>
        </p:nvSpPr>
        <p:spPr>
          <a:xfrm>
            <a:off x="8972852" y="2588078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소변 검사 확인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0" name="Google Shape;135;p18"/>
          <p:cNvSpPr/>
          <p:nvPr/>
        </p:nvSpPr>
        <p:spPr>
          <a:xfrm>
            <a:off x="8972852" y="3276146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혈액 검사 확인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1" name="Google Shape;136;p18"/>
          <p:cNvCxnSpPr>
            <a:stCxn id="34" idx="3"/>
            <a:endCxn id="39" idx="1"/>
          </p:cNvCxnSpPr>
          <p:nvPr/>
        </p:nvCxnSpPr>
        <p:spPr>
          <a:xfrm>
            <a:off x="7786247" y="2781949"/>
            <a:ext cx="1186506" cy="1053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137;p18"/>
          <p:cNvCxnSpPr>
            <a:stCxn id="39" idx="2"/>
            <a:endCxn id="40" idx="0"/>
          </p:cNvCxnSpPr>
          <p:nvPr/>
        </p:nvCxnSpPr>
        <p:spPr>
          <a:xfrm>
            <a:off x="9573877" y="2978204"/>
            <a:ext cx="0" cy="29785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38;p18"/>
          <p:cNvSpPr/>
          <p:nvPr/>
        </p:nvSpPr>
        <p:spPr>
          <a:xfrm>
            <a:off x="8852660" y="4069529"/>
            <a:ext cx="1442397" cy="468207"/>
          </a:xfrm>
          <a:prstGeom prst="flowChartDecision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심사 결과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4" name="Google Shape;139;p18"/>
          <p:cNvCxnSpPr>
            <a:stCxn id="43" idx="1"/>
            <a:endCxn id="38" idx="3"/>
          </p:cNvCxnSpPr>
          <p:nvPr/>
        </p:nvCxnSpPr>
        <p:spPr>
          <a:xfrm flipH="1">
            <a:off x="7673753" y="4303633"/>
            <a:ext cx="1178907" cy="842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40;p18"/>
          <p:cNvCxnSpPr>
            <a:stCxn id="40" idx="2"/>
            <a:endCxn id="43" idx="0"/>
          </p:cNvCxnSpPr>
          <p:nvPr/>
        </p:nvCxnSpPr>
        <p:spPr>
          <a:xfrm>
            <a:off x="9573877" y="3666273"/>
            <a:ext cx="0" cy="40310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141;p18"/>
          <p:cNvSpPr txBox="1"/>
          <p:nvPr/>
        </p:nvSpPr>
        <p:spPr>
          <a:xfrm>
            <a:off x="8245444" y="4077484"/>
            <a:ext cx="346453" cy="1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적합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7" name="Google Shape;142;p18"/>
          <p:cNvSpPr/>
          <p:nvPr/>
        </p:nvSpPr>
        <p:spPr>
          <a:xfrm>
            <a:off x="8972852" y="4762703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거절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48" name="Google Shape;143;p18"/>
          <p:cNvCxnSpPr>
            <a:stCxn id="43" idx="2"/>
            <a:endCxn id="47" idx="0"/>
          </p:cNvCxnSpPr>
          <p:nvPr/>
        </p:nvCxnSpPr>
        <p:spPr>
          <a:xfrm>
            <a:off x="9573858" y="4537736"/>
            <a:ext cx="0" cy="224884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144;p18"/>
          <p:cNvSpPr/>
          <p:nvPr/>
        </p:nvSpPr>
        <p:spPr>
          <a:xfrm>
            <a:off x="3270586" y="4762703"/>
            <a:ext cx="1202050" cy="390127"/>
          </a:xfrm>
          <a:prstGeom prst="rect">
            <a:avLst/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심사결과 통보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0" name="Google Shape;145;p18"/>
          <p:cNvCxnSpPr>
            <a:stCxn id="47" idx="1"/>
            <a:endCxn id="49" idx="3"/>
          </p:cNvCxnSpPr>
          <p:nvPr/>
        </p:nvCxnSpPr>
        <p:spPr>
          <a:xfrm rot="10800000">
            <a:off x="4472765" y="4957766"/>
            <a:ext cx="4500087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146;p18"/>
          <p:cNvCxnSpPr>
            <a:stCxn id="38" idx="1"/>
          </p:cNvCxnSpPr>
          <p:nvPr/>
        </p:nvCxnSpPr>
        <p:spPr>
          <a:xfrm flipH="1">
            <a:off x="6013089" y="4312057"/>
            <a:ext cx="458713" cy="644481"/>
          </a:xfrm>
          <a:prstGeom prst="bentConnector2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47;p18"/>
          <p:cNvSpPr txBox="1"/>
          <p:nvPr/>
        </p:nvSpPr>
        <p:spPr>
          <a:xfrm>
            <a:off x="9692725" y="4545636"/>
            <a:ext cx="549903" cy="1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부적합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3" name="Google Shape;148;p18"/>
          <p:cNvSpPr txBox="1"/>
          <p:nvPr/>
        </p:nvSpPr>
        <p:spPr>
          <a:xfrm>
            <a:off x="7940136" y="2590927"/>
            <a:ext cx="811038" cy="176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진단 필요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4" name="Google Shape;149;p18"/>
          <p:cNvSpPr txBox="1"/>
          <p:nvPr/>
        </p:nvSpPr>
        <p:spPr>
          <a:xfrm>
            <a:off x="6515368" y="3416793"/>
            <a:ext cx="549903" cy="358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진단</a:t>
            </a:r>
            <a:b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</a:b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불필요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55" name="Google Shape;150;p18"/>
          <p:cNvCxnSpPr>
            <a:stCxn id="36" idx="2"/>
          </p:cNvCxnSpPr>
          <p:nvPr/>
        </p:nvCxnSpPr>
        <p:spPr>
          <a:xfrm>
            <a:off x="1737654" y="4326949"/>
            <a:ext cx="0" cy="27259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51;p18"/>
          <p:cNvCxnSpPr/>
          <p:nvPr/>
        </p:nvCxnSpPr>
        <p:spPr>
          <a:xfrm>
            <a:off x="1731799" y="4600033"/>
            <a:ext cx="3724281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52;p18"/>
          <p:cNvCxnSpPr/>
          <p:nvPr/>
        </p:nvCxnSpPr>
        <p:spPr>
          <a:xfrm rot="10800000">
            <a:off x="5449537" y="2379960"/>
            <a:ext cx="0" cy="2220074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53;p18"/>
          <p:cNvCxnSpPr/>
          <p:nvPr/>
        </p:nvCxnSpPr>
        <p:spPr>
          <a:xfrm rot="10800000">
            <a:off x="5448070" y="2379801"/>
            <a:ext cx="4129455" cy="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154;p18"/>
          <p:cNvCxnSpPr>
            <a:endCxn id="39" idx="0"/>
          </p:cNvCxnSpPr>
          <p:nvPr/>
        </p:nvCxnSpPr>
        <p:spPr>
          <a:xfrm>
            <a:off x="9573877" y="2372666"/>
            <a:ext cx="0" cy="215412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55;p18"/>
          <p:cNvCxnSpPr>
            <a:stCxn id="12" idx="4"/>
            <a:endCxn id="13" idx="0"/>
          </p:cNvCxnSpPr>
          <p:nvPr/>
        </p:nvCxnSpPr>
        <p:spPr>
          <a:xfrm>
            <a:off x="1737566" y="1534280"/>
            <a:ext cx="0" cy="26452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56;p18"/>
          <p:cNvCxnSpPr/>
          <p:nvPr/>
        </p:nvCxnSpPr>
        <p:spPr>
          <a:xfrm>
            <a:off x="2741062" y="1329014"/>
            <a:ext cx="0" cy="47737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" name="Google Shape;157;p18"/>
          <p:cNvCxnSpPr/>
          <p:nvPr/>
        </p:nvCxnSpPr>
        <p:spPr>
          <a:xfrm>
            <a:off x="5702146" y="1262180"/>
            <a:ext cx="0" cy="477379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3" name="Google Shape;158;p18"/>
          <p:cNvSpPr/>
          <p:nvPr/>
        </p:nvSpPr>
        <p:spPr>
          <a:xfrm>
            <a:off x="10202318" y="3181962"/>
            <a:ext cx="827618" cy="546248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4" name="Google Shape;159;p18"/>
          <p:cNvSpPr txBox="1"/>
          <p:nvPr/>
        </p:nvSpPr>
        <p:spPr>
          <a:xfrm>
            <a:off x="10134682" y="3217988"/>
            <a:ext cx="914318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검사 </a:t>
            </a:r>
            <a:r>
              <a:rPr lang="ko" sz="1200" b="1" dirty="0" smtClean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비용</a:t>
            </a:r>
            <a:endParaRPr lang="en-US" altLang="ko" sz="1200" b="1" dirty="0" smtClean="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 smtClean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부담</a:t>
            </a:r>
            <a:endParaRPr sz="1200" b="1" dirty="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5" name="Google Shape;160;p18"/>
          <p:cNvSpPr/>
          <p:nvPr/>
        </p:nvSpPr>
        <p:spPr>
          <a:xfrm>
            <a:off x="4602879" y="5393659"/>
            <a:ext cx="1244881" cy="546248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6" name="Google Shape;161;p18"/>
          <p:cNvSpPr txBox="1"/>
          <p:nvPr/>
        </p:nvSpPr>
        <p:spPr>
          <a:xfrm>
            <a:off x="4571965" y="5390985"/>
            <a:ext cx="1373722" cy="392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기존 고객 </a:t>
            </a:r>
            <a:endParaRPr sz="1200" b="1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보험금 과지급 </a:t>
            </a:r>
            <a:endParaRPr sz="1200" b="1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cxnSp>
        <p:nvCxnSpPr>
          <p:cNvPr id="67" name="Google Shape;162;p18"/>
          <p:cNvCxnSpPr/>
          <p:nvPr/>
        </p:nvCxnSpPr>
        <p:spPr>
          <a:xfrm>
            <a:off x="3843268" y="5731750"/>
            <a:ext cx="0" cy="264528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05;p18"/>
          <p:cNvSpPr/>
          <p:nvPr/>
        </p:nvSpPr>
        <p:spPr>
          <a:xfrm>
            <a:off x="3266833" y="5393649"/>
            <a:ext cx="1202050" cy="390127"/>
          </a:xfrm>
          <a:prstGeom prst="roundRect">
            <a:avLst>
              <a:gd name="adj" fmla="val 16667"/>
            </a:avLst>
          </a:prstGeom>
          <a:solidFill>
            <a:srgbClr val="81C0E5"/>
          </a:solidFill>
          <a:ln>
            <a:noFill/>
          </a:ln>
          <a:effectLst>
            <a:outerShdw blurRad="57150" dist="9525" dir="5400000" algn="bl" rotWithShape="0">
              <a:srgbClr val="000000">
                <a:alpha val="80000"/>
              </a:srgbClr>
            </a:outerShdw>
          </a:effectLst>
        </p:spPr>
        <p:txBody>
          <a:bodyPr spcFirstLastPara="1" wrap="square" lIns="5400" tIns="5400" rIns="5400" bIns="5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계약 이행</a:t>
            </a:r>
            <a:endParaRPr sz="11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9" name="Google Shape;163;p18"/>
          <p:cNvSpPr/>
          <p:nvPr/>
        </p:nvSpPr>
        <p:spPr>
          <a:xfrm>
            <a:off x="3675008" y="5946526"/>
            <a:ext cx="336436" cy="273299"/>
          </a:xfrm>
          <a:prstGeom prst="ellipse">
            <a:avLst/>
          </a:prstGeom>
          <a:solidFill>
            <a:srgbClr val="81C0E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0" name="Google Shape;164;p18"/>
          <p:cNvSpPr/>
          <p:nvPr/>
        </p:nvSpPr>
        <p:spPr>
          <a:xfrm>
            <a:off x="4374278" y="1061591"/>
            <a:ext cx="1244881" cy="546248"/>
          </a:xfrm>
          <a:prstGeom prst="roundRect">
            <a:avLst>
              <a:gd name="adj" fmla="val 16667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내부 문제 </a:t>
            </a:r>
            <a:endParaRPr sz="1200" b="1" dirty="0">
              <a:solidFill>
                <a:srgbClr val="FFFFF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err="1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잠재원인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도출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계획</a:t>
            </a:r>
            <a:endParaRPr lang="en-US" altLang="ko-KR" sz="20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2" name="Google Shape;184;p28"/>
          <p:cNvGraphicFramePr/>
          <p:nvPr>
            <p:extLst>
              <p:ext uri="{D42A27DB-BD31-4B8C-83A1-F6EECF244321}">
                <p14:modId xmlns:p14="http://schemas.microsoft.com/office/powerpoint/2010/main" val="881614404"/>
              </p:ext>
            </p:extLst>
          </p:nvPr>
        </p:nvGraphicFramePr>
        <p:xfrm>
          <a:off x="902371" y="1198237"/>
          <a:ext cx="10535100" cy="4945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6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0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2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7636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잠재</a:t>
                      </a:r>
                      <a:r>
                        <a:rPr lang="en-US" sz="1600" dirty="0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원인</a:t>
                      </a:r>
                      <a:endParaRPr sz="1600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데이터 수집계획</a:t>
                      </a:r>
                      <a:endParaRPr sz="1600" b="1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3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데이터명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속성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발생주기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수집방법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담당자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수집</a:t>
                      </a: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가능성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>
                          <a:solidFill>
                            <a:srgbClr val="FFFFFF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주요특성</a:t>
                      </a:r>
                      <a:endParaRPr sz="1600" b="1" dirty="0">
                        <a:solidFill>
                          <a:srgbClr val="FFFFFF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6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잘못된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심사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기준</a:t>
                      </a:r>
                      <a:endParaRPr sz="1400" dirty="0">
                        <a:solidFill>
                          <a:srgbClr val="00000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개인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정보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범주형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일일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고객 정보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김범수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자가 진단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6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건강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정보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일일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고객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정보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/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공공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양혜지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진단 결과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6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보험 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홍보 부족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분기별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보험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가입률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분기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사내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정지성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자동 측정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76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자사 상품 인지도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범주형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반기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설문 조사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배향운</a:t>
                      </a:r>
                      <a:endParaRPr sz="1400" dirty="0">
                        <a:solidFill>
                          <a:srgbClr val="00000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△</a:t>
                      </a:r>
                      <a:endParaRPr sz="1400" b="1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수동 측정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76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가격 경쟁력 약화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자사 상품 가격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변동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사내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강지영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 b="1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자동 측정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76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타사 상품 가격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변동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협조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요청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김효진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△</a:t>
                      </a:r>
                      <a:endParaRPr sz="1400" b="1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수동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측정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76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보험료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과다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지급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납입액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수시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사내 데이터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김범수</a:t>
                      </a:r>
                      <a:endParaRPr sz="1400" dirty="0">
                        <a:solidFill>
                          <a:srgbClr val="000000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자동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측정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876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지급액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수시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사내 데이터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최지영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O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자동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측정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1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552950" y="2546251"/>
            <a:ext cx="2196824" cy="4160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52950" y="1663641"/>
            <a:ext cx="2196824" cy="260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28750" y="3552825"/>
            <a:ext cx="2196824" cy="390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24" name="Google Shape;310;p45"/>
          <p:cNvGraphicFramePr/>
          <p:nvPr>
            <p:extLst>
              <p:ext uri="{D42A27DB-BD31-4B8C-83A1-F6EECF244321}">
                <p14:modId xmlns:p14="http://schemas.microsoft.com/office/powerpoint/2010/main" val="823993443"/>
              </p:ext>
            </p:extLst>
          </p:nvPr>
        </p:nvGraphicFramePr>
        <p:xfrm>
          <a:off x="1428750" y="1924050"/>
          <a:ext cx="2204025" cy="2909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보험가입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사전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승인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검진정보</a:t>
                      </a:r>
                      <a:endParaRPr sz="1400" b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18275" marR="18275" marT="18275" marB="18275" anchor="b">
                    <a:lnL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3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고객아이디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customer_id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성별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연령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신장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체중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가슴둘레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허리둘레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혈압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혈액검사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판정결과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...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Google Shape;311;p45"/>
          <p:cNvGraphicFramePr/>
          <p:nvPr>
            <p:extLst>
              <p:ext uri="{D42A27DB-BD31-4B8C-83A1-F6EECF244321}">
                <p14:modId xmlns:p14="http://schemas.microsoft.com/office/powerpoint/2010/main" val="1882369943"/>
              </p:ext>
            </p:extLst>
          </p:nvPr>
        </p:nvGraphicFramePr>
        <p:xfrm>
          <a:off x="4552950" y="781050"/>
          <a:ext cx="2204025" cy="2668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보험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청구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/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지급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정보</a:t>
                      </a:r>
                      <a:endParaRPr sz="1400" b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18275" marR="18275" marT="18275" marB="18275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청구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번호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청구서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순번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req_id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+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req_id_seq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고객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검사구분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혈액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일반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판정결과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성별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(FK)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주상병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(FK)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상병코드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...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" name="Google Shape;312;p45"/>
          <p:cNvGraphicFramePr/>
          <p:nvPr>
            <p:extLst>
              <p:ext uri="{D42A27DB-BD31-4B8C-83A1-F6EECF244321}">
                <p14:modId xmlns:p14="http://schemas.microsoft.com/office/powerpoint/2010/main" val="2051068998"/>
              </p:ext>
            </p:extLst>
          </p:nvPr>
        </p:nvGraphicFramePr>
        <p:xfrm>
          <a:off x="4552950" y="3676650"/>
          <a:ext cx="2204025" cy="25302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국민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건강검진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결과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표본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)</a:t>
                      </a:r>
                      <a:endParaRPr sz="1400" b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18275" marR="18275" marT="18275" marB="18275" anchor="b">
                    <a:lnL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검진자일련번호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(no)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성별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연령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(5단위)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신장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(5단위)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체중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(5단위)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허리둘레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혈액검사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Google Shape;313;p45"/>
          <p:cNvGraphicFramePr/>
          <p:nvPr>
            <p:extLst>
              <p:ext uri="{D42A27DB-BD31-4B8C-83A1-F6EECF244321}">
                <p14:modId xmlns:p14="http://schemas.microsoft.com/office/powerpoint/2010/main" val="3030046945"/>
              </p:ext>
            </p:extLst>
          </p:nvPr>
        </p:nvGraphicFramePr>
        <p:xfrm>
          <a:off x="7905750" y="781050"/>
          <a:ext cx="2204025" cy="2668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보험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상품별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보험료</a:t>
                      </a:r>
                      <a:endParaRPr sz="1400" b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18275" marR="18275" marT="18275" marB="18275" anchor="b">
                    <a:lnL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아이디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insu_prod_id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상품명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기본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보험료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...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Google Shape;314;p45"/>
          <p:cNvGraphicFramePr/>
          <p:nvPr>
            <p:extLst>
              <p:ext uri="{D42A27DB-BD31-4B8C-83A1-F6EECF244321}">
                <p14:modId xmlns:p14="http://schemas.microsoft.com/office/powerpoint/2010/main" val="3101510613"/>
              </p:ext>
            </p:extLst>
          </p:nvPr>
        </p:nvGraphicFramePr>
        <p:xfrm>
          <a:off x="7905750" y="3676650"/>
          <a:ext cx="2204025" cy="26683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0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상병</a:t>
                      </a:r>
                      <a:r>
                        <a:rPr lang="en-US" sz="14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b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정보</a:t>
                      </a:r>
                      <a:endParaRPr sz="1400" b="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18275" marR="18275" marT="18275" marB="18275" anchor="b">
                    <a:lnL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코드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3+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상병코드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4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(sick_cd_3+sick_cd_4)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07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상병명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한국어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상병명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영어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적용성별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적용나이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적용나이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하한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18275" marR="18275" marT="18275" marB="18275">
                    <a:lnL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9" name="Google Shape;315;p45"/>
          <p:cNvCxnSpPr/>
          <p:nvPr/>
        </p:nvCxnSpPr>
        <p:spPr>
          <a:xfrm rot="10800000" flipH="1">
            <a:off x="3632775" y="1841550"/>
            <a:ext cx="894000" cy="6894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16;p45"/>
          <p:cNvCxnSpPr/>
          <p:nvPr/>
        </p:nvCxnSpPr>
        <p:spPr>
          <a:xfrm rot="10800000">
            <a:off x="3625575" y="3625275"/>
            <a:ext cx="920100" cy="14043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1" name="Google Shape;317;p45"/>
          <p:cNvCxnSpPr/>
          <p:nvPr/>
        </p:nvCxnSpPr>
        <p:spPr>
          <a:xfrm rot="10800000" flipH="1">
            <a:off x="6775350" y="1376500"/>
            <a:ext cx="1119600" cy="11862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18;p45"/>
          <p:cNvCxnSpPr/>
          <p:nvPr/>
        </p:nvCxnSpPr>
        <p:spPr>
          <a:xfrm>
            <a:off x="6768700" y="2943275"/>
            <a:ext cx="1140900" cy="13182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676275" y="5686425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실선 </a:t>
            </a:r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외래키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참조</a:t>
            </a:r>
            <a:endParaRPr lang="en-US" altLang="ko-KR" sz="12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점선 </a:t>
            </a:r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국민건강 검진 결과로 </a:t>
            </a:r>
            <a:endParaRPr lang="en-US" altLang="ko-KR" sz="12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         보험가입 사전승인 </a:t>
            </a:r>
            <a:r>
              <a:rPr lang="ko-KR" altLang="en-US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검진정보의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결측치를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대체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04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40767"/>
              </p:ext>
            </p:extLst>
          </p:nvPr>
        </p:nvGraphicFramePr>
        <p:xfrm>
          <a:off x="1053592" y="1295738"/>
          <a:ext cx="10092949" cy="46478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62760">
                  <a:extLst>
                    <a:ext uri="{9D8B030D-6E8A-4147-A177-3AD203B41FA5}">
                      <a16:colId xmlns:a16="http://schemas.microsoft.com/office/drawing/2014/main" val="1552836702"/>
                    </a:ext>
                  </a:extLst>
                </a:gridCol>
                <a:gridCol w="1673352">
                  <a:extLst>
                    <a:ext uri="{9D8B030D-6E8A-4147-A177-3AD203B41FA5}">
                      <a16:colId xmlns:a16="http://schemas.microsoft.com/office/drawing/2014/main" val="3702518434"/>
                    </a:ext>
                  </a:extLst>
                </a:gridCol>
                <a:gridCol w="1220413">
                  <a:extLst>
                    <a:ext uri="{9D8B030D-6E8A-4147-A177-3AD203B41FA5}">
                      <a16:colId xmlns:a16="http://schemas.microsoft.com/office/drawing/2014/main" val="4165443119"/>
                    </a:ext>
                  </a:extLst>
                </a:gridCol>
                <a:gridCol w="1220413">
                  <a:extLst>
                    <a:ext uri="{9D8B030D-6E8A-4147-A177-3AD203B41FA5}">
                      <a16:colId xmlns:a16="http://schemas.microsoft.com/office/drawing/2014/main" val="1271808824"/>
                    </a:ext>
                  </a:extLst>
                </a:gridCol>
                <a:gridCol w="1220413">
                  <a:extLst>
                    <a:ext uri="{9D8B030D-6E8A-4147-A177-3AD203B41FA5}">
                      <a16:colId xmlns:a16="http://schemas.microsoft.com/office/drawing/2014/main" val="1488353478"/>
                    </a:ext>
                  </a:extLst>
                </a:gridCol>
                <a:gridCol w="2995598">
                  <a:extLst>
                    <a:ext uri="{9D8B030D-6E8A-4147-A177-3AD203B41FA5}">
                      <a16:colId xmlns:a16="http://schemas.microsoft.com/office/drawing/2014/main" val="3234791049"/>
                    </a:ext>
                  </a:extLst>
                </a:gridCol>
              </a:tblGrid>
              <a:tr h="774644">
                <a:tc>
                  <a:txBody>
                    <a:bodyPr/>
                    <a:lstStyle/>
                    <a:p>
                      <a:pPr algn="ctr"/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 수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결측치</a:t>
                      </a: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</a:b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이상치</a:t>
                      </a:r>
                      <a: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/>
                      </a:r>
                      <a:br>
                        <a:rPr lang="en-US" altLang="ko-KR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</a:br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변수 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파생변수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비고</a:t>
                      </a:r>
                      <a:endParaRPr lang="ko-KR" altLang="en-US" sz="16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solidFill>
                      <a:srgbClr val="355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53376"/>
                  </a:ext>
                </a:extLst>
              </a:tr>
              <a:tr h="7746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 가입 </a:t>
                      </a:r>
                      <a:endParaRPr lang="en-US" altLang="ko-KR" sz="1400" dirty="0" smtClean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검진 정보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14,939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多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 가입</a:t>
                      </a:r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거절 고객 </a:t>
                      </a:r>
                      <a:r>
                        <a:rPr lang="en-US" altLang="ko-KR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/>
                      </a:r>
                      <a:br>
                        <a:rPr lang="en-US" altLang="ko-KR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신체 정보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37721"/>
                  </a:ext>
                </a:extLst>
              </a:tr>
              <a:tr h="7746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 청구 정보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49,450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52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고객의 보험 지급</a:t>
                      </a:r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청구 목록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2488"/>
                  </a:ext>
                </a:extLst>
              </a:tr>
              <a:tr h="7746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건강 검진 결과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177,347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공공 데이터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230786"/>
                  </a:ext>
                </a:extLst>
              </a:tr>
              <a:tr h="7746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 상품별</a:t>
                      </a:r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/>
                      </a:r>
                      <a:b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</a:br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보험료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30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5530543"/>
                  </a:ext>
                </a:extLst>
              </a:tr>
              <a:tr h="77464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상병 정보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13,756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병에 대한 정보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66852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1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62735" y="873844"/>
            <a:ext cx="3705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보험 가입 검진 정보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(14,939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9705" y="1990926"/>
            <a:ext cx="28164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가슴 둘레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허리 둘레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맥박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혈액검사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5006" y="1621594"/>
            <a:ext cx="251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결측치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정제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9610" y="873844"/>
            <a:ext cx="3705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보험 청구 정보 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(49,450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en-US" altLang="ko-KR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0146" y="1990926"/>
            <a:ext cx="2816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BMI(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체중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^2)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Whtr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허리둘레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신장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75447" y="1621594"/>
            <a:ext cx="251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파생변수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44309" y="1990926"/>
            <a:ext cx="2816495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지불금액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39610" y="1621594"/>
            <a:ext cx="251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결측치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54750" y="1990926"/>
            <a:ext cx="2816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월별 보험 </a:t>
            </a: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납부액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초과지급액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보험손실액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050051" y="1621594"/>
            <a:ext cx="2515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파생변수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161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계획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12" name="Google Shape;323;p46"/>
          <p:cNvGraphicFramePr/>
          <p:nvPr>
            <p:extLst>
              <p:ext uri="{D42A27DB-BD31-4B8C-83A1-F6EECF244321}">
                <p14:modId xmlns:p14="http://schemas.microsoft.com/office/powerpoint/2010/main" val="1498258845"/>
              </p:ext>
            </p:extLst>
          </p:nvPr>
        </p:nvGraphicFramePr>
        <p:xfrm>
          <a:off x="1163004" y="985478"/>
          <a:ext cx="9860125" cy="53010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7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0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4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목적</a:t>
                      </a:r>
                      <a:endParaRPr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분석방법</a:t>
                      </a:r>
                      <a:endParaRPr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주요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내용</a:t>
                      </a:r>
                      <a:endParaRPr sz="1600" b="1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담당자</a:t>
                      </a:r>
                      <a:endParaRPr sz="1600" b="1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일정</a:t>
                      </a:r>
                      <a:endParaRPr sz="1600" b="1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Nanum Gothic"/>
                          <a:sym typeface="Nanum Gothic"/>
                        </a:rPr>
                        <a:t>비고</a:t>
                      </a:r>
                      <a:endParaRPr sz="1600" dirty="0">
                        <a:solidFill>
                          <a:schemeClr val="bg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55F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8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34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전체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특성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및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변수간의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관련성을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막대그래프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분석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범주형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변수의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김범수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2/22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히스토그램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연속형 변수의 분포 확인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김범수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2/22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6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Box Plot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분석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이상치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존재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및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분포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김범수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2/22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6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상관분석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변수간 상관성 확인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김범수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2/22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753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전체적인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층별화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군집분석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검진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혈액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일반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),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성별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분기에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따른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층별화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시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특성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배향운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2/23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63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연관분석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가입된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보험들의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연관성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김효진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2/23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7200" marR="7200" marT="7200" marB="72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634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영향인자 확인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다중회귀분석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목표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변수에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대해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영향을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주는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특성</a:t>
                      </a: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확인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강지영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2/24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03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앙상블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분류 모델을 통한 주요 변수 확인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최지영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맑은 고딕"/>
                        <a:sym typeface="맑은 고딕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2/24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84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42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4634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데이터 분석을 위한 시사점 도출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SVM/KNN/ANN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이산형 목표 변수를 잘 분류할 수 있는 모델 개발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양혜지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2/25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036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로지스틱 회귀분석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오분류율이 작은 분류모델 개발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맑은 고딕"/>
                          <a:sym typeface="맑은 고딕"/>
                        </a:rPr>
                        <a:t>정지성</a:t>
                      </a:r>
                      <a:endParaRPr sz="140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맑은 고딕"/>
                        <a:sym typeface="맑은 고딕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2/25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Nanum Gothic"/>
                          <a:sym typeface="Nanum Gothic"/>
                        </a:rPr>
                        <a:t>-</a:t>
                      </a:r>
                      <a:endParaRPr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42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Google Shape;337;p48"/>
          <p:cNvSpPr/>
          <p:nvPr/>
        </p:nvSpPr>
        <p:spPr>
          <a:xfrm>
            <a:off x="1106630" y="2257424"/>
            <a:ext cx="2365347" cy="2404046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수익성</a:t>
            </a:r>
            <a:endParaRPr lang="en-US" sz="2400" dirty="0" smtClean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청구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지급</a:t>
            </a:r>
            <a:endParaRPr sz="2400" dirty="0">
              <a:solidFill>
                <a:schemeClr val="bg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240749" y="1627035"/>
            <a:ext cx="2190750" cy="1333500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 0,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0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(15,119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240749" y="4153135"/>
            <a:ext cx="2190750" cy="1333500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0</a:t>
            </a: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(3996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6474" y="1257703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비위험군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6474" y="3783803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위험군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10139" y="1425648"/>
            <a:ext cx="4014901" cy="62313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0(12,003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2735" y="873844"/>
            <a:ext cx="3705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 계획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5205" y="1086777"/>
            <a:ext cx="2114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비위험군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 수익성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(-1)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10139" y="2619700"/>
            <a:ext cx="4014901" cy="62313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 0(3,116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05205" y="2280829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비위험군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 </a:t>
            </a: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비수익성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(0)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10139" y="3951097"/>
            <a:ext cx="4014901" cy="62313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&gt;= -20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만원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(2,793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05205" y="3612226"/>
            <a:ext cx="330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저위험군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(1) : 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기준 중앙값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-20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만원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10139" y="5282811"/>
            <a:ext cx="4014901" cy="62313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청구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지급 </a:t>
            </a:r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-20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만원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(1,203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5205" y="4943940"/>
            <a:ext cx="3308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위험군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(2) : 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기준 중앙값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-20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만원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3" name="직선 연결선 22"/>
          <p:cNvCxnSpPr>
            <a:stCxn id="5" idx="6"/>
            <a:endCxn id="2" idx="1"/>
          </p:cNvCxnSpPr>
          <p:nvPr/>
        </p:nvCxnSpPr>
        <p:spPr>
          <a:xfrm flipV="1">
            <a:off x="3471977" y="2293785"/>
            <a:ext cx="768772" cy="11656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5" idx="6"/>
            <a:endCxn id="10" idx="1"/>
          </p:cNvCxnSpPr>
          <p:nvPr/>
        </p:nvCxnSpPr>
        <p:spPr>
          <a:xfrm>
            <a:off x="3471977" y="3459447"/>
            <a:ext cx="768772" cy="13604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" idx="3"/>
            <a:endCxn id="12" idx="1"/>
          </p:cNvCxnSpPr>
          <p:nvPr/>
        </p:nvCxnSpPr>
        <p:spPr>
          <a:xfrm flipV="1">
            <a:off x="6431499" y="1737214"/>
            <a:ext cx="778640" cy="5565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" idx="3"/>
            <a:endCxn id="17" idx="1"/>
          </p:cNvCxnSpPr>
          <p:nvPr/>
        </p:nvCxnSpPr>
        <p:spPr>
          <a:xfrm>
            <a:off x="6431499" y="2293785"/>
            <a:ext cx="778640" cy="637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0" idx="3"/>
            <a:endCxn id="19" idx="1"/>
          </p:cNvCxnSpPr>
          <p:nvPr/>
        </p:nvCxnSpPr>
        <p:spPr>
          <a:xfrm flipV="1">
            <a:off x="6431499" y="4262663"/>
            <a:ext cx="778640" cy="557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10" idx="3"/>
            <a:endCxn id="21" idx="1"/>
          </p:cNvCxnSpPr>
          <p:nvPr/>
        </p:nvCxnSpPr>
        <p:spPr>
          <a:xfrm>
            <a:off x="6431499" y="4819885"/>
            <a:ext cx="778640" cy="774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Google Shape;337;p48"/>
          <p:cNvSpPr/>
          <p:nvPr/>
        </p:nvSpPr>
        <p:spPr>
          <a:xfrm>
            <a:off x="1106630" y="2257424"/>
            <a:ext cx="2365347" cy="2404046"/>
          </a:xfrm>
          <a:prstGeom prst="ellipse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 smtClean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수익성</a:t>
            </a:r>
            <a:endParaRPr lang="en-US" sz="2400" dirty="0" smtClean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청구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-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지급</a:t>
            </a:r>
            <a:endParaRPr sz="2400" dirty="0">
              <a:solidFill>
                <a:schemeClr val="bg1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15537" y="2790752"/>
            <a:ext cx="2996859" cy="1333500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정확도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0.81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 중요도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sick_main_zzz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ick_main_S13 age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5538" y="2450106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비위험군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위험군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분류 모델링 결과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2735" y="873844"/>
            <a:ext cx="3705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 결과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53225" y="1195577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비위험군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수익성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비수익성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분류 모델링 결과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53223" y="3923034"/>
            <a:ext cx="2996860" cy="133559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정확도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0.69</a:t>
            </a: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변수중요도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sick_main_ZZZ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평생건강보장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 &gt; age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53223" y="3338259"/>
            <a:ext cx="321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위험군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 </a:t>
            </a:r>
            <a:endParaRPr lang="en-US" altLang="ko-KR" sz="16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6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저위험군</a:t>
            </a:r>
            <a:r>
              <a:rPr lang="en-US" altLang="ko-KR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고위험군 분류 모델링 결과</a:t>
            </a:r>
            <a:endParaRPr lang="ko-KR" altLang="en-US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3" name="직선 연결선 22"/>
          <p:cNvCxnSpPr>
            <a:stCxn id="5" idx="6"/>
          </p:cNvCxnSpPr>
          <p:nvPr/>
        </p:nvCxnSpPr>
        <p:spPr>
          <a:xfrm flipV="1">
            <a:off x="3471977" y="3457502"/>
            <a:ext cx="433273" cy="19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" idx="3"/>
            <a:endCxn id="34" idx="1"/>
          </p:cNvCxnSpPr>
          <p:nvPr/>
        </p:nvCxnSpPr>
        <p:spPr>
          <a:xfrm flipV="1">
            <a:off x="6912396" y="2450106"/>
            <a:ext cx="740829" cy="1007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" idx="3"/>
            <a:endCxn id="17" idx="1"/>
          </p:cNvCxnSpPr>
          <p:nvPr/>
        </p:nvCxnSpPr>
        <p:spPr>
          <a:xfrm>
            <a:off x="6912396" y="3457502"/>
            <a:ext cx="740827" cy="1133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7653225" y="1782310"/>
            <a:ext cx="2996860" cy="1335592"/>
          </a:xfrm>
          <a:prstGeom prst="roundRect">
            <a:avLst/>
          </a:prstGeom>
          <a:solidFill>
            <a:srgbClr val="EAEFF7"/>
          </a:solidFill>
          <a:ln>
            <a:solidFill>
              <a:srgbClr val="6A6A6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정확도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0.69</a:t>
            </a: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변수중요도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en-US" altLang="ko-KR" sz="1600" dirty="0" err="1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sick_mai_ZZZ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&gt;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평생건강보장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 &gt; age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순</a:t>
            </a:r>
            <a:endParaRPr lang="ko-KR" altLang="en-US" sz="16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9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184933" y="2574803"/>
            <a:ext cx="7822133" cy="149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고객 분류 기준 재정의 및 </a:t>
            </a:r>
            <a:r>
              <a:rPr lang="ko-KR" altLang="en-US" sz="3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상품 보완을 통한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포빅</a:t>
            </a:r>
            <a:r>
              <a:rPr lang="ko-KR" altLang="en-US" sz="32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생명 수익 극대화 전략</a:t>
            </a:r>
            <a:endParaRPr lang="en-US" altLang="ko-KR" sz="32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0855" y="5852160"/>
            <a:ext cx="459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A2</a:t>
            </a:r>
          </a:p>
          <a:p>
            <a:pPr algn="ctr"/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강지영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김범수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김효진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배향운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양혜지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정지성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최지영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70" y="0"/>
            <a:ext cx="953729" cy="9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Contents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5001" y="1254915"/>
            <a:ext cx="64017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추진배경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잠재원인</a:t>
            </a: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도출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수집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정제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 계획 수립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분석</a:t>
            </a:r>
            <a:endParaRPr lang="en-US" altLang="ko-KR" sz="2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0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1;p27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8992" y="3338404"/>
            <a:ext cx="4324851" cy="25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5;p2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150" y="3400076"/>
            <a:ext cx="4099950" cy="24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99" y="1276894"/>
            <a:ext cx="10181202" cy="50174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추진배경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7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Google Shape;396;p32"/>
          <p:cNvSpPr/>
          <p:nvPr/>
        </p:nvSpPr>
        <p:spPr>
          <a:xfrm>
            <a:off x="1046075" y="1002175"/>
            <a:ext cx="9279300" cy="49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보험사</a:t>
            </a:r>
            <a:r>
              <a:rPr lang="en-US" sz="24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수익성</a:t>
            </a:r>
            <a:r>
              <a:rPr lang="en-US" sz="24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하락</a:t>
            </a:r>
            <a:r>
              <a:rPr lang="en-US" sz="24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원인</a:t>
            </a:r>
            <a:endParaRPr sz="2400" dirty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anum Gothic"/>
              <a:buAutoNum type="arabicPeriod"/>
            </a:pP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신규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고객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유치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한계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endParaRPr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 - </a:t>
            </a:r>
            <a:r>
              <a:rPr lang="en-US" sz="2000" dirty="0" err="1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시장</a:t>
            </a: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포화로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인한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새로운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고객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유치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어려움</a:t>
            </a:r>
            <a:endParaRPr lang="en-US"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 - </a:t>
            </a:r>
            <a:r>
              <a:rPr lang="en-US" sz="2000" dirty="0" err="1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보험</a:t>
            </a: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가입시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높은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거절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비율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(18.9%) :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건강진단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결과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고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직업군</a:t>
            </a:r>
            <a:endParaRPr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endParaRPr lang="en-US"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2. </a:t>
            </a:r>
            <a:r>
              <a:rPr lang="en-US" sz="2000" dirty="0" err="1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기존</a:t>
            </a: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고객의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위험군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분류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실패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endParaRPr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endParaRPr lang="en-US"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1016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</a:pP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3. </a:t>
            </a:r>
            <a:r>
              <a:rPr lang="en-US" sz="2000" dirty="0" err="1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보험사의</a:t>
            </a:r>
            <a:r>
              <a:rPr lang="en-US" sz="20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혈액검사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비용</a:t>
            </a:r>
            <a:r>
              <a:rPr lang="en-US" sz="20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0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부담</a:t>
            </a:r>
            <a:endParaRPr sz="20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52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거절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건강검진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Google Shape;396;p32"/>
          <p:cNvSpPr/>
          <p:nvPr/>
        </p:nvSpPr>
        <p:spPr>
          <a:xfrm>
            <a:off x="1046075" y="1002175"/>
            <a:ext cx="10088650" cy="521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혈액</a:t>
            </a:r>
            <a:r>
              <a:rPr lang="en-US" altLang="ko-KR" sz="16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sz="16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소변 검사 결과 및 과거 병력 등 엄격한 건강 심사 기준으로 보험 가입이 거절되는 경우가 </a:t>
            </a:r>
            <a:r>
              <a:rPr lang="en-US" altLang="ko-KR" sz="16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18.9%</a:t>
            </a:r>
            <a:endParaRPr lang="en-US" altLang="ko-KR" sz="1600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lvl="0">
              <a:lnSpc>
                <a:spcPct val="150000"/>
              </a:lnSpc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402;p33"/>
          <p:cNvSpPr/>
          <p:nvPr/>
        </p:nvSpPr>
        <p:spPr>
          <a:xfrm>
            <a:off x="1604900" y="2727475"/>
            <a:ext cx="2002500" cy="2004900"/>
          </a:xfrm>
          <a:prstGeom prst="ellipse">
            <a:avLst/>
          </a:prstGeom>
          <a:solidFill>
            <a:srgbClr val="5697B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Google Shape;403;p33"/>
          <p:cNvSpPr/>
          <p:nvPr/>
        </p:nvSpPr>
        <p:spPr>
          <a:xfrm>
            <a:off x="1746952" y="3204325"/>
            <a:ext cx="1718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거절비율</a:t>
            </a:r>
            <a:endParaRPr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18.9</a:t>
            </a:r>
            <a:r>
              <a:rPr lang="en-US" sz="2000" dirty="0">
                <a:solidFill>
                  <a:srgbClr val="FFFFF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%</a:t>
            </a:r>
            <a:endParaRPr sz="600" b="1" dirty="0">
              <a:solidFill>
                <a:srgbClr val="FFFFF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8" name="Google Shape;404;p33"/>
          <p:cNvGrpSpPr/>
          <p:nvPr/>
        </p:nvGrpSpPr>
        <p:grpSpPr>
          <a:xfrm>
            <a:off x="4546462" y="4702904"/>
            <a:ext cx="6356594" cy="747877"/>
            <a:chOff x="1228557" y="3644369"/>
            <a:chExt cx="5979300" cy="747877"/>
          </a:xfrm>
        </p:grpSpPr>
        <p:sp>
          <p:nvSpPr>
            <p:cNvPr id="9" name="Google Shape;405;p33"/>
            <p:cNvSpPr/>
            <p:nvPr/>
          </p:nvSpPr>
          <p:spPr>
            <a:xfrm>
              <a:off x="1228557" y="3644369"/>
              <a:ext cx="5979300" cy="290700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rgbClr val="323F4F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Malgun Gothic"/>
                  <a:sym typeface="Malgun Gothic"/>
                </a:rPr>
                <a:t>Check</a:t>
              </a:r>
              <a:endParaRPr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0" name="Google Shape;406;p33"/>
            <p:cNvSpPr/>
            <p:nvPr/>
          </p:nvSpPr>
          <p:spPr>
            <a:xfrm>
              <a:off x="1228557" y="3935046"/>
              <a:ext cx="5979300" cy="457200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rgbClr val="2C303A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 smtClean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보험사</a:t>
              </a:r>
              <a:r>
                <a:rPr lang="ko-KR" altLang="en-US" sz="1600" b="1" dirty="0" smtClean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의</a:t>
              </a:r>
              <a:r>
                <a:rPr lang="en-US" sz="1600" b="1" dirty="0" smtClean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주관적인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기준으로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가입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거절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비율이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높다</a:t>
              </a:r>
              <a:r>
                <a:rPr lang="en-US" sz="1600" b="1" dirty="0">
                  <a:solidFill>
                    <a:srgbClr val="FFFFFF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Nanum Gothic"/>
                  <a:sym typeface="Nanum Gothic"/>
                </a:rPr>
                <a:t>.  </a:t>
              </a:r>
              <a:endParaRPr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endParaRPr>
            </a:p>
          </p:txBody>
        </p:sp>
      </p:grpSp>
      <p:sp>
        <p:nvSpPr>
          <p:cNvPr id="12" name="Google Shape;407;p33"/>
          <p:cNvSpPr/>
          <p:nvPr/>
        </p:nvSpPr>
        <p:spPr>
          <a:xfrm>
            <a:off x="4404700" y="2142771"/>
            <a:ext cx="19854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건강</a:t>
            </a:r>
            <a:r>
              <a:rPr lang="en-US" sz="1800" b="1" dirty="0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b="1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검진</a:t>
            </a:r>
            <a:endParaRPr sz="1800" b="1" dirty="0">
              <a:solidFill>
                <a:srgbClr val="355F7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과거의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병력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확인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방문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진단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검사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도입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: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lvl="0">
              <a:lnSpc>
                <a:spcPct val="150000"/>
              </a:lnSpc>
            </a:pP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진단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나이를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41세</a:t>
            </a:r>
            <a:r>
              <a:rPr lang="en-US" sz="1400" dirty="0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→20세</a:t>
            </a:r>
            <a:r>
              <a:rPr lang="ko-KR" altLang="en-US" sz="1400" dirty="0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로 변경하여</a:t>
            </a:r>
            <a:r>
              <a:rPr lang="en-US" sz="1400" dirty="0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기준</a:t>
            </a:r>
            <a:r>
              <a:rPr lang="en-US" sz="1400" dirty="0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강화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3" name="Google Shape;408;p33"/>
          <p:cNvSpPr/>
          <p:nvPr/>
        </p:nvSpPr>
        <p:spPr>
          <a:xfrm>
            <a:off x="6640225" y="2142775"/>
            <a:ext cx="20064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혈액</a:t>
            </a:r>
            <a:r>
              <a:rPr lang="en-US" sz="1800" dirty="0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검사</a:t>
            </a:r>
            <a:endParaRPr sz="1800" dirty="0">
              <a:solidFill>
                <a:srgbClr val="355F7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간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수치로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간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기능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파악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혈당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당화혈색소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및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콜레스테롤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수치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등 </a:t>
            </a:r>
            <a:r>
              <a:rPr lang="en-US" sz="1400" dirty="0" err="1" smtClean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평가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4" name="Google Shape;409;p33"/>
          <p:cNvSpPr/>
          <p:nvPr/>
        </p:nvSpPr>
        <p:spPr>
          <a:xfrm>
            <a:off x="8917725" y="2142767"/>
            <a:ext cx="1985400" cy="23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소변</a:t>
            </a:r>
            <a:r>
              <a:rPr lang="en-US" sz="1800" dirty="0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solidFill>
                  <a:srgbClr val="355F77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검사</a:t>
            </a:r>
            <a:endParaRPr sz="1800" dirty="0">
              <a:solidFill>
                <a:srgbClr val="355F77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뇨당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뇨단백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뇨장혈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 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수치를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측정하여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평가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-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음주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흡연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여부</a:t>
            </a:r>
            <a:r>
              <a:rPr lang="en-US" sz="1400" dirty="0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400" dirty="0" err="1">
                <a:solidFill>
                  <a:srgbClr val="355F7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평가</a:t>
            </a: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55F77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4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거절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고 </a:t>
            </a:r>
            <a:r>
              <a:rPr lang="ko-KR" altLang="en-US" sz="2000" b="1" dirty="0" err="1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위험군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Google Shape;396;p32"/>
          <p:cNvSpPr/>
          <p:nvPr/>
        </p:nvSpPr>
        <p:spPr>
          <a:xfrm>
            <a:off x="1046075" y="1002175"/>
            <a:ext cx="10088650" cy="521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 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직군 가입 비율 </a:t>
            </a:r>
            <a:r>
              <a:rPr lang="en-US" altLang="ko-KR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: 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최근 </a:t>
            </a:r>
            <a:r>
              <a:rPr lang="en-US" altLang="ko-KR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1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년간 전체 </a:t>
            </a:r>
            <a:r>
              <a:rPr lang="ko-KR" altLang="en-US" sz="12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신계약건수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중 </a:t>
            </a:r>
            <a:r>
              <a:rPr lang="ko-KR" altLang="en-US" sz="12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상해위험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가입자가 포함된 </a:t>
            </a:r>
            <a:r>
              <a:rPr lang="ko-KR" altLang="en-US" sz="1200" dirty="0" err="1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계약건수의</a:t>
            </a:r>
            <a:r>
              <a:rPr lang="ko-KR" altLang="en-US" sz="1200" dirty="0">
                <a:solidFill>
                  <a:srgbClr val="3F3F3F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비율</a:t>
            </a:r>
          </a:p>
          <a:p>
            <a:pPr lvl="0">
              <a:lnSpc>
                <a:spcPct val="150000"/>
              </a:lnSpc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7" name="Google Shape;4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4024" y="1482388"/>
            <a:ext cx="4259187" cy="176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Google Shape;4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51" y="3646221"/>
            <a:ext cx="4259174" cy="22730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420;p34"/>
          <p:cNvSpPr txBox="1"/>
          <p:nvPr/>
        </p:nvSpPr>
        <p:spPr>
          <a:xfrm>
            <a:off x="5755600" y="1739563"/>
            <a:ext cx="5621400" cy="1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 </a:t>
            </a:r>
            <a:r>
              <a:rPr lang="en-US" sz="2200" dirty="0" err="1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위험직군</a:t>
            </a:r>
            <a:endParaRPr sz="22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"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간병인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택배기사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소방관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음식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배달원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endParaRPr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건설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종사자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환경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미화원</a:t>
            </a:r>
            <a:r>
              <a:rPr lang="en-US" sz="1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"  등</a:t>
            </a:r>
            <a:endParaRPr sz="1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" name="Google Shape;421;p34"/>
          <p:cNvSpPr txBox="1"/>
          <p:nvPr/>
        </p:nvSpPr>
        <p:spPr>
          <a:xfrm>
            <a:off x="9414600" y="6490500"/>
            <a:ext cx="2777400" cy="31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출처</a:t>
            </a:r>
            <a:r>
              <a:rPr 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: CHUBB </a:t>
            </a:r>
            <a:r>
              <a:rPr lang="en-US" sz="12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직업분류</a:t>
            </a:r>
            <a:r>
              <a:rPr 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및 </a:t>
            </a:r>
            <a:r>
              <a:rPr lang="en-US" sz="12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위험</a:t>
            </a:r>
            <a:r>
              <a:rPr lang="en-US" sz="12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등급표</a:t>
            </a:r>
            <a:endParaRPr sz="12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" name="Google Shape;422;p34"/>
          <p:cNvSpPr/>
          <p:nvPr/>
        </p:nvSpPr>
        <p:spPr>
          <a:xfrm>
            <a:off x="8164225" y="3650125"/>
            <a:ext cx="747000" cy="929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97F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" name="Google Shape;423;p34"/>
          <p:cNvSpPr txBox="1"/>
          <p:nvPr/>
        </p:nvSpPr>
        <p:spPr>
          <a:xfrm>
            <a:off x="5419150" y="4659799"/>
            <a:ext cx="5957850" cy="128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</a:t>
            </a:r>
            <a:r>
              <a:rPr lang="en-US" sz="2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직군</a:t>
            </a:r>
            <a:r>
              <a:rPr lang="en-US" sz="2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가입</a:t>
            </a:r>
            <a:r>
              <a:rPr lang="en-US" sz="2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비율</a:t>
            </a:r>
            <a:endParaRPr sz="22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현대해상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14.85%, </a:t>
            </a: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DB손보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24.4%, </a:t>
            </a: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KB손보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13.6%</a:t>
            </a:r>
            <a:endParaRPr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메리츠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화재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10.1%, MG </a:t>
            </a: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손보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9.7%, 더 </a:t>
            </a:r>
            <a:r>
              <a:rPr lang="en-US" sz="18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케이손보</a:t>
            </a:r>
            <a:r>
              <a:rPr lang="en-US" sz="1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4.9%</a:t>
            </a:r>
            <a:endParaRPr sz="1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40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과다 지급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Google Shape;43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5150" y="2258838"/>
            <a:ext cx="7963300" cy="14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150" y="4033913"/>
            <a:ext cx="7963300" cy="14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96;p32"/>
          <p:cNvSpPr/>
          <p:nvPr/>
        </p:nvSpPr>
        <p:spPr>
          <a:xfrm>
            <a:off x="1046075" y="1002175"/>
            <a:ext cx="10088650" cy="521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기존 고객의 </a:t>
            </a:r>
            <a:r>
              <a:rPr lang="ko-KR" altLang="en-US" sz="2400" dirty="0" err="1" smtClean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위험군</a:t>
            </a:r>
            <a:r>
              <a:rPr lang="ko-KR" altLang="en-US" sz="2400" dirty="0" smtClean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분류 실패</a:t>
            </a:r>
            <a:endParaRPr lang="en-US" altLang="ko-KR" sz="2400" dirty="0" smtClean="0">
              <a:solidFill>
                <a:srgbClr val="3F3F3F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 - 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 </a:t>
            </a:r>
            <a:r>
              <a:rPr lang="ko-KR" altLang="en-US" sz="16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위험군의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환자이나 </a:t>
            </a:r>
            <a:r>
              <a:rPr lang="ko-KR" altLang="en-US" sz="16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오분류로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인해 저 </a:t>
            </a:r>
            <a:r>
              <a:rPr lang="ko-KR" altLang="en-US" sz="16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위험군으로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보험 가입</a:t>
            </a:r>
            <a:r>
              <a:rPr lang="en-US" altLang="ko-KR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납입금 보다 </a:t>
            </a:r>
            <a:r>
              <a:rPr lang="ko-KR" altLang="en-US" sz="1600" dirty="0" err="1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지급금이</a:t>
            </a:r>
            <a:r>
              <a:rPr lang="ko-KR" altLang="en-US" sz="1600" dirty="0">
                <a:solidFill>
                  <a:srgbClr val="3F3F3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더 많아지는 경우가 발생</a:t>
            </a:r>
          </a:p>
          <a:p>
            <a:pPr lvl="0">
              <a:lnSpc>
                <a:spcPct val="150000"/>
              </a:lnSpc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48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695" y="194163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28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현상 파악</a:t>
            </a:r>
            <a:r>
              <a:rPr lang="en-US" altLang="ko-KR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_</a:t>
            </a:r>
            <a:r>
              <a:rPr lang="ko-KR" altLang="en-US" sz="2000" b="1" dirty="0" smtClean="0"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결론</a:t>
            </a:r>
            <a:endParaRPr lang="en-US" altLang="ko-KR" sz="2800" b="1" dirty="0">
              <a:solidFill>
                <a:prstClr val="white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Google Shape;396;p32"/>
          <p:cNvSpPr/>
          <p:nvPr/>
        </p:nvSpPr>
        <p:spPr>
          <a:xfrm>
            <a:off x="1046075" y="1002175"/>
            <a:ext cx="10088650" cy="521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지향점 </a:t>
            </a:r>
            <a:r>
              <a:rPr lang="en-US" altLang="ko-KR" sz="2400" dirty="0" smtClean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: </a:t>
            </a:r>
            <a:r>
              <a:rPr lang="ko-KR" altLang="en-US" sz="2400" dirty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수익성 영향 요인을 분석</a:t>
            </a:r>
            <a:r>
              <a:rPr lang="en-US" altLang="ko-KR" sz="2400" dirty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/ </a:t>
            </a:r>
            <a:r>
              <a:rPr lang="ko-KR" altLang="en-US" sz="2400" dirty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고객 위험도의 특성을 파악하여 수익 </a:t>
            </a:r>
            <a:r>
              <a:rPr lang="ko-KR" altLang="en-US" sz="2400" dirty="0" smtClean="0">
                <a:solidFill>
                  <a:srgbClr val="6A6A6A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극대화</a:t>
            </a:r>
            <a:endParaRPr sz="2000" b="1" dirty="0">
              <a:solidFill>
                <a:srgbClr val="6A6A6A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3F3F3F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" name="Google Shape;89;p17"/>
          <p:cNvSpPr/>
          <p:nvPr/>
        </p:nvSpPr>
        <p:spPr>
          <a:xfrm>
            <a:off x="1046075" y="3309820"/>
            <a:ext cx="9930532" cy="10581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45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7" name="Google Shape;91;p17"/>
          <p:cNvSpPr/>
          <p:nvPr/>
        </p:nvSpPr>
        <p:spPr>
          <a:xfrm>
            <a:off x="1993453" y="1995718"/>
            <a:ext cx="2172900" cy="3795481"/>
          </a:xfrm>
          <a:prstGeom prst="roundRect">
            <a:avLst>
              <a:gd name="adj" fmla="val 16667"/>
            </a:avLst>
          </a:prstGeom>
          <a:solidFill>
            <a:srgbClr val="91BAD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사전 검사 </a:t>
            </a: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정보와</a:t>
            </a:r>
            <a:endParaRPr lang="en-US" altLang="ko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연계분석을 </a:t>
            </a: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통해 </a:t>
            </a:r>
            <a:endParaRPr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"위험 고객군"</a:t>
            </a:r>
            <a:endParaRPr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분류</a:t>
            </a:r>
            <a:endParaRPr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8" name="Google Shape;92;p17"/>
          <p:cNvSpPr/>
          <p:nvPr/>
        </p:nvSpPr>
        <p:spPr>
          <a:xfrm>
            <a:off x="2157939" y="2139654"/>
            <a:ext cx="1809565" cy="88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보험 및 </a:t>
            </a:r>
            <a:r>
              <a:rPr lang="ko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고객별</a:t>
            </a:r>
            <a:endParaRPr lang="en-US" altLang="ko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수익성 분석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9" name="Google Shape;93;p17"/>
          <p:cNvSpPr/>
          <p:nvPr/>
        </p:nvSpPr>
        <p:spPr>
          <a:xfrm>
            <a:off x="4939796" y="1995718"/>
            <a:ext cx="2172900" cy="3795481"/>
          </a:xfrm>
          <a:prstGeom prst="roundRect">
            <a:avLst>
              <a:gd name="adj" fmla="val 16667"/>
            </a:avLst>
          </a:prstGeom>
          <a:solidFill>
            <a:srgbClr val="91BAD1"/>
          </a:solidFill>
          <a:ln w="9525" cap="flat" cmpd="sng">
            <a:solidFill>
              <a:srgbClr val="7FBBD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Nanum Gothic"/>
                <a:sym typeface="Nanum Gothic"/>
              </a:rPr>
              <a:t> </a:t>
            </a: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 평가 기준을 객관화하고 강화하여</a:t>
            </a:r>
            <a:endParaRPr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효과를 높임</a:t>
            </a:r>
            <a:endParaRPr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" name="Google Shape;94;p17"/>
          <p:cNvSpPr/>
          <p:nvPr/>
        </p:nvSpPr>
        <p:spPr>
          <a:xfrm>
            <a:off x="5104282" y="2139654"/>
            <a:ext cx="1809565" cy="88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고객 </a:t>
            </a:r>
            <a:r>
              <a:rPr lang="ko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위험도</a:t>
            </a:r>
            <a:r>
              <a:rPr lang="en-US" altLang="ko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endParaRPr lang="en-US" altLang="ko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평가 </a:t>
            </a:r>
            <a:r>
              <a:rPr lang="ko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기준 개발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" name="Google Shape;95;p17"/>
          <p:cNvSpPr/>
          <p:nvPr/>
        </p:nvSpPr>
        <p:spPr>
          <a:xfrm>
            <a:off x="7792656" y="1995718"/>
            <a:ext cx="2172900" cy="3795481"/>
          </a:xfrm>
          <a:prstGeom prst="roundRect">
            <a:avLst>
              <a:gd name="adj" fmla="val 16667"/>
            </a:avLst>
          </a:prstGeom>
          <a:solidFill>
            <a:srgbClr val="91BAD1"/>
          </a:solidFill>
          <a:ln w="9525" cap="flat" cmpd="sng">
            <a:solidFill>
              <a:srgbClr val="7FBBD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endParaRPr lang="en-US" altLang="ko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위험도가 </a:t>
            </a: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높아 </a:t>
            </a: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가입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이</a:t>
            </a: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거부된 </a:t>
            </a:r>
            <a:r>
              <a:rPr lang="ko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고객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을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sz="16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재분류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보험료 할증을 통해 신규고객으로 유입</a:t>
            </a:r>
            <a:endParaRPr lang="en-US" altLang="ko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2" name="Google Shape;96;p17"/>
          <p:cNvSpPr/>
          <p:nvPr/>
        </p:nvSpPr>
        <p:spPr>
          <a:xfrm>
            <a:off x="7957142" y="2139654"/>
            <a:ext cx="1809565" cy="88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고위험군 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Nanum Gothic"/>
                <a:sym typeface="Nanum Gothic"/>
              </a:rPr>
              <a:t>고객 유치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Nanum 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66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1145</Words>
  <Application>Microsoft Office PowerPoint</Application>
  <PresentationFormat>와이드스크린</PresentationFormat>
  <Paragraphs>400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나눔스퀘어라운드 Bold</vt:lpstr>
      <vt:lpstr>맑은 고딕</vt:lpstr>
      <vt:lpstr>나눔스퀘어라운드 Regular</vt:lpstr>
      <vt:lpstr>Arial</vt:lpstr>
      <vt:lpstr>Nanum Gothic</vt:lpstr>
      <vt:lpstr>나눔스퀘어라운드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PIRL</dc:creator>
  <cp:lastModifiedBy>Windows 사용자</cp:lastModifiedBy>
  <cp:revision>111</cp:revision>
  <dcterms:created xsi:type="dcterms:W3CDTF">2020-02-20T10:48:24Z</dcterms:created>
  <dcterms:modified xsi:type="dcterms:W3CDTF">2020-05-25T18:03:08Z</dcterms:modified>
</cp:coreProperties>
</file>